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259" r:id="rId5"/>
    <p:sldId id="260" r:id="rId6"/>
    <p:sldId id="258" r:id="rId7"/>
    <p:sldId id="261" r:id="rId8"/>
    <p:sldId id="263" r:id="rId10"/>
    <p:sldId id="262" r:id="rId11"/>
    <p:sldId id="264" r:id="rId12"/>
    <p:sldId id="265" r:id="rId13"/>
    <p:sldId id="266" r:id="rId14"/>
    <p:sldId id="267" r:id="rId15"/>
    <p:sldId id="268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282" r:id="rId29"/>
    <p:sldId id="28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E0B"/>
    <a:srgbClr val="506413"/>
    <a:srgbClr val="10070A"/>
    <a:srgbClr val="B3D036"/>
    <a:srgbClr val="60564C"/>
    <a:srgbClr val="A69266"/>
    <a:srgbClr val="8D7B52"/>
    <a:srgbClr val="BAAB88"/>
    <a:srgbClr val="FBE6B3"/>
    <a:srgbClr val="3F3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+ Steganos (covered or secret) and -graphy (writing or drawing)</a:t>
            </a:r>
            <a:endParaRPr lang="en-US"/>
          </a:p>
          <a:p>
            <a:r>
              <a:rPr lang="en-US"/>
              <a:t>+ 440BC</a:t>
            </a:r>
            <a:endParaRPr lang="en-US"/>
          </a:p>
          <a:p>
            <a:r>
              <a:rPr lang="en-US"/>
              <a:t>+ Histaeus - send slave</a:t>
            </a:r>
            <a:endParaRPr lang="en-US"/>
          </a:p>
          <a:p>
            <a:r>
              <a:rPr lang="en-US"/>
              <a:t>+ Demerstus wrote message to spartans warning of eminent invasions from Xerxes, wood of wax tablet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0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6.jpeg"/><Relationship Id="rId6" Type="http://schemas.openxmlformats.org/officeDocument/2006/relationships/image" Target="../media/image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4.v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3.wmf"/><Relationship Id="rId6" Type="http://schemas.openxmlformats.org/officeDocument/2006/relationships/oleObject" Target="../embeddings/oleObject6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21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2793730"/>
            <a:ext cx="8801938" cy="1323052"/>
          </a:xfrm>
        </p:spPr>
        <p:txBody>
          <a:bodyPr>
            <a:no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  <a:latin typeface="Microsoft JhengHei UI Light" panose="020B0304030504040204" charset="-120"/>
                <a:ea typeface="Microsoft JhengHei UI Light" panose="020B0304030504040204" charset="-120"/>
                <a:cs typeface="Calibri Light" panose="020F0302020204030204"/>
              </a:rPr>
              <a:t>Introduction to Steganography</a:t>
            </a:r>
            <a:endParaRPr lang="en-US" sz="44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4500" y="4253230"/>
            <a:ext cx="3667125" cy="4635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  <a:cs typeface="Calibri" panose="020F0502020204030204"/>
              </a:rPr>
              <a:t>By Harith </a:t>
            </a:r>
            <a:r>
              <a:rPr lang="en-US" dirty="0" err="1">
                <a:solidFill>
                  <a:srgbClr val="FFFFFF"/>
                </a:solidFill>
                <a:latin typeface="Microsoft YaHei" panose="020B0503020204020204" charset="-122"/>
                <a:ea typeface="Microsoft YaHei" panose="020B0503020204020204" charset="-122"/>
                <a:cs typeface="Calibri" panose="020F0502020204030204"/>
              </a:rPr>
              <a:t>Borhan</a:t>
            </a:r>
            <a:endParaRPr lang="en-US" dirty="0" err="1">
              <a:solidFill>
                <a:srgbClr val="FFFFFF"/>
              </a:solidFill>
              <a:latin typeface="Microsoft YaHei" panose="020B0503020204020204" charset="-122"/>
              <a:ea typeface="Microsoft YaHei" panose="020B0503020204020204" charset="-122"/>
              <a:cs typeface="Calibri" panose="020F0502020204030204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1682" y="45635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Microsoft JhengHei UI Light" panose="020B0304030504040204" charset="-120"/>
                <a:ea typeface="Microsoft JhengHei UI Light" panose="020B0304030504040204" charset="-120"/>
              </a:rPr>
              <a:t>Quick recap</a:t>
            </a:r>
            <a:endParaRPr lang="en-US" sz="33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40080" y="1540510"/>
            <a:ext cx="10419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Microsoft JhengHei UI" panose="020B0604030504040204" charset="-120"/>
                <a:ea typeface="Microsoft JhengHei UI" panose="020B0604030504040204" charset="-120"/>
              </a:rPr>
              <a:t>Bytes and bytearray datatypes:</a:t>
            </a:r>
            <a:endParaRPr lang="en-US" sz="2400">
              <a:latin typeface="Microsoft JhengHei UI" panose="020B0604030504040204" charset="-120"/>
              <a:ea typeface="Microsoft JhengHei UI" panose="020B0604030504040204" charset="-120"/>
            </a:endParaRPr>
          </a:p>
        </p:txBody>
      </p:sp>
      <p:graphicFrame>
        <p:nvGraphicFramePr>
          <p:cNvPr id="16" name="Object 15"/>
          <p:cNvGraphicFramePr/>
          <p:nvPr/>
        </p:nvGraphicFramePr>
        <p:xfrm>
          <a:off x="694690" y="2261235"/>
          <a:ext cx="10825480" cy="3878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2" imgW="6496050" imgH="2333625" progId="Paint.Picture">
                  <p:embed/>
                </p:oleObj>
              </mc:Choice>
              <mc:Fallback>
                <p:oleObj name="" r:id="rId2" imgW="6496050" imgH="2333625" progId="Paint.Picture">
                  <p:embed/>
                  <p:pic>
                    <p:nvPicPr>
                      <p:cNvPr id="0" name="Picture 1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94690" y="2261235"/>
                        <a:ext cx="10825480" cy="3878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30095" y="2869565"/>
            <a:ext cx="8131810" cy="1323340"/>
          </a:xfrm>
        </p:spPr>
        <p:txBody>
          <a:bodyPr>
            <a:noAutofit/>
          </a:bodyPr>
          <a:p>
            <a:pPr algn="ctr"/>
            <a:r>
              <a:rPr lang="en-US" sz="4400" b="1" dirty="0">
                <a:latin typeface="Yu Gothic UI Semibold" panose="020B0700000000000000" charset="-128"/>
                <a:ea typeface="Yu Gothic UI Semibold" panose="020B0700000000000000" charset="-128"/>
              </a:rPr>
              <a:t>common file structure</a:t>
            </a:r>
            <a:endParaRPr lang="en-US" sz="4400" b="1" dirty="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35550" y="2726055"/>
            <a:ext cx="212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117" y="45635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Microsoft JhengHei UI Light" panose="020B0304030504040204" charset="-120"/>
                <a:ea typeface="Microsoft JhengHei UI Light" panose="020B0304030504040204" charset="-120"/>
              </a:rPr>
              <a:t>Lossy vs Lossless</a:t>
            </a:r>
            <a:endParaRPr lang="en-US" sz="33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2021205" y="1795780"/>
            <a:ext cx="38481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latin typeface="Microsoft JhengHei UI Light" panose="020B0304030504040204" charset="-120"/>
                <a:ea typeface="Microsoft JhengHei UI Light" panose="020B0304030504040204" charset="-120"/>
              </a:rPr>
              <a:t>LOSSY</a:t>
            </a:r>
            <a:endParaRPr lang="en-US" sz="250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8110855" y="1795780"/>
            <a:ext cx="3848100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500">
                <a:latin typeface="Microsoft JhengHei UI Light" panose="020B0304030504040204" charset="-120"/>
                <a:ea typeface="Microsoft JhengHei UI Light" panose="020B0304030504040204" charset="-120"/>
              </a:rPr>
              <a:t>LOSSLESS</a:t>
            </a:r>
            <a:endParaRPr lang="en-US" sz="250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8295" y="2499995"/>
            <a:ext cx="1590675" cy="1590675"/>
          </a:xfrm>
          <a:prstGeom prst="rect">
            <a:avLst/>
          </a:prstGeom>
        </p:spPr>
      </p:pic>
      <p:pic>
        <p:nvPicPr>
          <p:cNvPr id="22" name="Content Placeholder 21" descr="flac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91350" y="2409190"/>
            <a:ext cx="1890395" cy="1772285"/>
          </a:xfrm>
          <a:prstGeom prst="rect">
            <a:avLst/>
          </a:prstGeom>
        </p:spPr>
      </p:pic>
      <p:pic>
        <p:nvPicPr>
          <p:cNvPr id="23" name="Content Placeholder 22" descr="wav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439275" y="4677410"/>
            <a:ext cx="1732280" cy="1732280"/>
          </a:xfrm>
          <a:prstGeom prst="rect">
            <a:avLst/>
          </a:prstGeom>
        </p:spPr>
      </p:pic>
      <p:pic>
        <p:nvPicPr>
          <p:cNvPr id="24" name="Picture 23" descr="filetype-type-format-extension-document-file_78-5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970" y="4526915"/>
            <a:ext cx="1882775" cy="1882775"/>
          </a:xfrm>
          <a:prstGeom prst="rect">
            <a:avLst/>
          </a:prstGeom>
        </p:spPr>
      </p:pic>
      <p:pic>
        <p:nvPicPr>
          <p:cNvPr id="25" name="Picture 24" descr="Filetype+-+MP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85" y="2409190"/>
            <a:ext cx="1771650" cy="1771650"/>
          </a:xfrm>
          <a:prstGeom prst="rect">
            <a:avLst/>
          </a:prstGeom>
        </p:spPr>
      </p:pic>
      <p:pic>
        <p:nvPicPr>
          <p:cNvPr id="27" name="Picture 26" descr="mp4-512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6080" y="2271395"/>
            <a:ext cx="2038985" cy="2038985"/>
          </a:xfrm>
          <a:prstGeom prst="rect">
            <a:avLst/>
          </a:prstGeom>
        </p:spPr>
      </p:pic>
      <p:pic>
        <p:nvPicPr>
          <p:cNvPr id="30" name="Picture 29" descr="Filetype-JPEG-ic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0380" y="4542790"/>
            <a:ext cx="1866900" cy="1866900"/>
          </a:xfrm>
          <a:prstGeom prst="rect">
            <a:avLst/>
          </a:prstGeom>
        </p:spPr>
      </p:pic>
      <p:pic>
        <p:nvPicPr>
          <p:cNvPr id="31" name="Picture 30" descr="gif-5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1805" y="4437380"/>
            <a:ext cx="2212340" cy="22123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117" y="45635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Microsoft JhengHei UI Light" panose="020B0304030504040204" charset="-120"/>
                <a:ea typeface="Microsoft JhengHei UI Light" panose="020B0304030504040204" charset="-120"/>
              </a:rPr>
              <a:t>PNG FILE</a:t>
            </a:r>
            <a:endParaRPr lang="en-US" sz="33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pic>
        <p:nvPicPr>
          <p:cNvPr id="14" name="Picture 13" descr="png-file-stru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85" y="1530350"/>
            <a:ext cx="10540365" cy="5049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117" y="45635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Microsoft JhengHei UI Light" panose="020B0304030504040204" charset="-120"/>
                <a:ea typeface="Microsoft JhengHei UI Light" panose="020B0304030504040204" charset="-120"/>
              </a:rPr>
              <a:t>WAV FILE</a:t>
            </a:r>
            <a:endParaRPr lang="en-US" sz="33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pic>
        <p:nvPicPr>
          <p:cNvPr id="11" name="Picture 10" descr="The-structure-of-wav-file-forma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890" y="1685925"/>
            <a:ext cx="4362450" cy="48812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53895" y="3172460"/>
            <a:ext cx="8131810" cy="1323340"/>
          </a:xfrm>
        </p:spPr>
        <p:txBody>
          <a:bodyPr>
            <a:noAutofit/>
          </a:bodyPr>
          <a:p>
            <a:pPr algn="ctr"/>
            <a:r>
              <a:rPr lang="en-US" sz="4400" b="1" dirty="0">
                <a:latin typeface="Yu Gothic UI Semibold" panose="020B0700000000000000" charset="-128"/>
                <a:ea typeface="Yu Gothic UI Semibold" panose="020B0700000000000000" charset="-128"/>
              </a:rPr>
              <a:t>Appending data to the end of file</a:t>
            </a:r>
            <a:endParaRPr lang="en-US" sz="4400" b="1" dirty="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35550" y="2726055"/>
            <a:ext cx="212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30095" y="2767330"/>
            <a:ext cx="8131810" cy="1323340"/>
          </a:xfrm>
        </p:spPr>
        <p:txBody>
          <a:bodyPr>
            <a:noAutofit/>
          </a:bodyPr>
          <a:p>
            <a:pPr algn="ctr"/>
            <a:r>
              <a:rPr lang="en-US" sz="4400" b="1" dirty="0">
                <a:latin typeface="Yu Gothic UI Semibold" panose="020B0700000000000000" charset="-128"/>
                <a:ea typeface="Yu Gothic UI Semibold" panose="020B0700000000000000" charset="-128"/>
              </a:rPr>
              <a:t>The least significant bit</a:t>
            </a:r>
            <a:endParaRPr lang="en-US" sz="4400" b="1" dirty="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35550" y="2726055"/>
            <a:ext cx="212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117" y="45635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Microsoft JhengHei UI Light" panose="020B0304030504040204" charset="-120"/>
                <a:ea typeface="Microsoft JhengHei UI Light" panose="020B0304030504040204" charset="-120"/>
              </a:rPr>
              <a:t>Least significant bit (LSB)</a:t>
            </a:r>
            <a:endParaRPr lang="en-US" sz="33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pic>
        <p:nvPicPr>
          <p:cNvPr id="11" name="Picture 10" descr="matlab_code_for_lsb_steganograph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60" y="1963420"/>
            <a:ext cx="4323080" cy="432308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071235" y="3215005"/>
            <a:ext cx="4560570" cy="1410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Microsoft JhengHei UI" panose="020B0604030504040204" charset="-120"/>
                <a:ea typeface="Microsoft JhengHei UI" panose="020B0604030504040204" charset="-120"/>
              </a:rPr>
              <a:t>Changing the last bit</a:t>
            </a:r>
            <a:endParaRPr lang="en-US" sz="2200"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Microsoft JhengHei UI" panose="020B0604030504040204" charset="-120"/>
                <a:ea typeface="Microsoft JhengHei UI" panose="020B0604030504040204" charset="-120"/>
              </a:rPr>
              <a:t>Insignificant change to the original data visually</a:t>
            </a:r>
            <a:endParaRPr lang="en-US" sz="2200">
              <a:latin typeface="Microsoft JhengHei UI" panose="020B0604030504040204" charset="-120"/>
              <a:ea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117" y="45635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Microsoft JhengHei UI Light" panose="020B0304030504040204" charset="-120"/>
                <a:ea typeface="Microsoft JhengHei UI Light" panose="020B0304030504040204" charset="-120"/>
              </a:rPr>
              <a:t>Least significant bit (LSB)</a:t>
            </a:r>
            <a:endParaRPr lang="en-US" sz="33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95935" y="1684655"/>
            <a:ext cx="11200765" cy="3091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2500" b="1">
                <a:latin typeface="Microsoft JhengHei UI" panose="020B0604030504040204" charset="-120"/>
                <a:ea typeface="Microsoft JhengHei UI" panose="020B0604030504040204" charset="-120"/>
              </a:rPr>
              <a:t>DISADVANTAGES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Microsoft JhengHei UI" panose="020B0604030504040204" charset="-120"/>
                <a:ea typeface="Microsoft JhengHei UI" panose="020B0604030504040204" charset="-120"/>
              </a:rPr>
              <a:t>Requires large file size to store bigger hidden data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Microsoft JhengHei UI" panose="020B0604030504040204" charset="-120"/>
                <a:ea typeface="Microsoft JhengHei UI" panose="020B0604030504040204" charset="-120"/>
              </a:rPr>
              <a:t>At a certain amount of change, it is visible to detect hidden data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Microsoft JhengHei UI" panose="020B0604030504040204" charset="-120"/>
                <a:ea typeface="Microsoft JhengHei UI" panose="020B0604030504040204" charset="-120"/>
              </a:rPr>
              <a:t>Will not work with lossy files, requires complex implementation or alternative methods.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Microsoft JhengHei UI" panose="020B0604030504040204" charset="-120"/>
                <a:ea typeface="Microsoft JhengHei UI" panose="020B0604030504040204" charset="-120"/>
              </a:rPr>
              <a:t>Susceptible to image manipulation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30095" y="2767330"/>
            <a:ext cx="8131810" cy="1323340"/>
          </a:xfrm>
        </p:spPr>
        <p:txBody>
          <a:bodyPr>
            <a:noAutofit/>
          </a:bodyPr>
          <a:p>
            <a:pPr algn="ctr"/>
            <a:r>
              <a:rPr lang="en-US" sz="4400" b="1" dirty="0">
                <a:latin typeface="Yu Gothic UI Semibold" panose="020B0700000000000000" charset="-128"/>
                <a:ea typeface="Yu Gothic UI Semibold" panose="020B0700000000000000" charset="-128"/>
              </a:rPr>
              <a:t>Masking and filtering</a:t>
            </a:r>
            <a:endParaRPr lang="en-US" sz="4400" b="1" dirty="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35550" y="2726055"/>
            <a:ext cx="212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screenshot of a cell phone&#10;&#10;Description generated with very high confidence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80665" y="4110355"/>
            <a:ext cx="2443480" cy="1320165"/>
          </a:xfrm>
          <a:prstGeom prst="rect">
            <a:avLst/>
          </a:prstGeom>
        </p:spPr>
      </p:pic>
      <p:pic>
        <p:nvPicPr>
          <p:cNvPr id="13" name="Content Placeholder 12" descr="1-TI0wQnHGPZhYB4CBJl3v2A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91930" y="1228090"/>
            <a:ext cx="2553335" cy="1337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47345" y="656590"/>
            <a:ext cx="8534400" cy="1087755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Microsoft JhengHei UI Light" panose="020B0304030504040204" charset="-120"/>
                <a:ea typeface="Microsoft JhengHei UI Light" panose="020B0304030504040204" charset="-120"/>
              </a:rPr>
              <a:t>Workshop Overview</a:t>
            </a:r>
            <a:endParaRPr lang="en-US" sz="33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1028065" y="3335020"/>
            <a:ext cx="9467215" cy="2095500"/>
          </a:xfrm>
          <a:custGeom>
            <a:avLst/>
            <a:gdLst>
              <a:gd name="connisteX0" fmla="*/ 0 w 9086850"/>
              <a:gd name="connsiteY0" fmla="*/ 1832174 h 2262243"/>
              <a:gd name="connisteX1" fmla="*/ 3009900 w 9086850"/>
              <a:gd name="connsiteY1" fmla="*/ 3374 h 2262243"/>
              <a:gd name="connisteX2" fmla="*/ 5848350 w 9086850"/>
              <a:gd name="connsiteY2" fmla="*/ 2251274 h 2262243"/>
              <a:gd name="connisteX3" fmla="*/ 9086850 w 9086850"/>
              <a:gd name="connsiteY3" fmla="*/ 746324 h 2262243"/>
              <a:gd name="connisteX4" fmla="*/ 9239250 w 9086850"/>
              <a:gd name="connsiteY4" fmla="*/ 1013024 h 226224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9086850" h="2262243">
                <a:moveTo>
                  <a:pt x="0" y="1832174"/>
                </a:moveTo>
                <a:cubicBezTo>
                  <a:pt x="545465" y="1421329"/>
                  <a:pt x="1840230" y="-80446"/>
                  <a:pt x="3009900" y="3374"/>
                </a:cubicBezTo>
                <a:cubicBezTo>
                  <a:pt x="4179570" y="87194"/>
                  <a:pt x="4632960" y="2102684"/>
                  <a:pt x="5848350" y="2251274"/>
                </a:cubicBezTo>
                <a:cubicBezTo>
                  <a:pt x="7063740" y="2399864"/>
                  <a:pt x="8408670" y="993974"/>
                  <a:pt x="9086850" y="746324"/>
                </a:cubicBezTo>
              </a:path>
            </a:pathLst>
          </a:custGeom>
          <a:noFill/>
          <a:effectLst>
            <a:glow rad="304800">
              <a:schemeClr val="accent1">
                <a:lumMod val="40000"/>
                <a:lumOff val="60000"/>
                <a:alpha val="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7420" y="4935220"/>
            <a:ext cx="171450" cy="17526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307840" y="3306445"/>
            <a:ext cx="171450" cy="168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016115" y="5328920"/>
            <a:ext cx="171450" cy="168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419715" y="3941445"/>
            <a:ext cx="171450" cy="16891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glow rad="279400">
              <a:schemeClr val="accent1">
                <a:lumMod val="40000"/>
                <a:lumOff val="6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1" name="Picture 20" descr="boot2roo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8470" y="5110480"/>
            <a:ext cx="2266950" cy="1380490"/>
          </a:xfrm>
          <a:prstGeom prst="rect">
            <a:avLst/>
          </a:prstGeom>
        </p:spPr>
      </p:pic>
      <p:sp>
        <p:nvSpPr>
          <p:cNvPr id="22" name="Text Box 21"/>
          <p:cNvSpPr txBox="1"/>
          <p:nvPr/>
        </p:nvSpPr>
        <p:spPr>
          <a:xfrm>
            <a:off x="246380" y="5198745"/>
            <a:ext cx="199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INTRODUCTION</a:t>
            </a:r>
            <a:endParaRPr lang="en-US" b="1">
              <a:solidFill>
                <a:schemeClr val="accent2">
                  <a:lumMod val="20000"/>
                  <a:lumOff val="80000"/>
                </a:schemeClr>
              </a:solidFill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3548380" y="2938145"/>
            <a:ext cx="1991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METHODOLOGY</a:t>
            </a:r>
            <a:endParaRPr lang="en-US" b="1">
              <a:solidFill>
                <a:schemeClr val="accent2">
                  <a:lumMod val="20000"/>
                  <a:lumOff val="80000"/>
                </a:schemeClr>
              </a:solidFill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6071235" y="5567045"/>
            <a:ext cx="21158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ANALYSIS AND DETECTION</a:t>
            </a:r>
            <a:endParaRPr lang="en-US" b="1">
              <a:solidFill>
                <a:schemeClr val="accent2">
                  <a:lumMod val="20000"/>
                  <a:lumOff val="80000"/>
                </a:schemeClr>
              </a:solidFill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9567545" y="3475355"/>
            <a:ext cx="2115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solidFill>
                  <a:schemeClr val="accent2">
                    <a:lumMod val="20000"/>
                    <a:lumOff val="80000"/>
                  </a:schemeClr>
                </a:solidFill>
                <a:latin typeface="Microsoft JhengHei UI Light" panose="020B0304030504040204" charset="-120"/>
                <a:ea typeface="Microsoft JhengHei UI Light" panose="020B0304030504040204" charset="-120"/>
              </a:rPr>
              <a:t>APPLICATION</a:t>
            </a:r>
            <a:endParaRPr lang="en-US" b="1">
              <a:solidFill>
                <a:schemeClr val="accent2">
                  <a:lumMod val="20000"/>
                  <a:lumOff val="80000"/>
                </a:schemeClr>
              </a:solidFill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graphicFrame>
        <p:nvGraphicFramePr>
          <p:cNvPr id="27" name="Object 26"/>
          <p:cNvGraphicFramePr/>
          <p:nvPr/>
        </p:nvGraphicFramePr>
        <p:xfrm>
          <a:off x="6071235" y="2757170"/>
          <a:ext cx="3009900" cy="1686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5" imgW="10896600" imgH="4162425" progId="Paint.Picture">
                  <p:embed/>
                </p:oleObj>
              </mc:Choice>
              <mc:Fallback>
                <p:oleObj name="" r:id="rId5" imgW="10896600" imgH="4162425" progId="Paint.Picture">
                  <p:embed/>
                  <p:pic>
                    <p:nvPicPr>
                      <p:cNvPr id="0" name="Picture 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71235" y="2757170"/>
                        <a:ext cx="3009900" cy="1686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 descr="170727_steganography-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80" y="1667510"/>
            <a:ext cx="2922905" cy="15798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117" y="45635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Microsoft JhengHei UI Light" panose="020B0304030504040204" charset="-120"/>
                <a:ea typeface="Microsoft JhengHei UI Light" panose="020B0304030504040204" charset="-120"/>
              </a:rPr>
              <a:t>MASKING AND FILTERING</a:t>
            </a:r>
            <a:endParaRPr lang="en-US" sz="33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95935" y="1684655"/>
            <a:ext cx="11200765" cy="259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2500" b="1">
                <a:latin typeface="Microsoft JhengHei UI" panose="020B0604030504040204" charset="-120"/>
                <a:ea typeface="Microsoft JhengHei UI" panose="020B0604030504040204" charset="-120"/>
              </a:rPr>
              <a:t>ADVANTAGES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Microsoft JhengHei UI" panose="020B0604030504040204" charset="-120"/>
                <a:ea typeface="Microsoft JhengHei UI" panose="020B0604030504040204" charset="-120"/>
              </a:rPr>
              <a:t>Not susceptible to image manipulation or compression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Microsoft JhengHei UI" panose="020B0604030504040204" charset="-120"/>
                <a:ea typeface="Microsoft JhengHei UI" panose="020B0604030504040204" charset="-120"/>
              </a:rPr>
              <a:t>Can be used on lossy file types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sz="2500" b="1">
                <a:latin typeface="Microsoft JhengHei UI" panose="020B0604030504040204" charset="-120"/>
                <a:ea typeface="Microsoft JhengHei UI" panose="020B0604030504040204" charset="-120"/>
                <a:sym typeface="+mn-ea"/>
              </a:rPr>
              <a:t>DISADVANTAGES</a:t>
            </a:r>
            <a:endParaRPr lang="en-US" sz="2500" b="1">
              <a:latin typeface="Microsoft JhengHei UI" panose="020B0604030504040204" charset="-120"/>
              <a:ea typeface="Microsoft JhengHei UI" panose="020B0604030504040204" charset="-120"/>
              <a:sym typeface="+mn-ea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Microsoft JhengHei UI" panose="020B0604030504040204" charset="-120"/>
                <a:ea typeface="Microsoft JhengHei UI" panose="020B0604030504040204" charset="-120"/>
              </a:rPr>
              <a:t>Cannot store files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80160" y="2767330"/>
            <a:ext cx="9257030" cy="1843405"/>
          </a:xfrm>
        </p:spPr>
        <p:txBody>
          <a:bodyPr>
            <a:noAutofit/>
          </a:bodyPr>
          <a:p>
            <a:pPr algn="ctr"/>
            <a:r>
              <a:rPr lang="en-US" sz="4400" b="1" dirty="0">
                <a:latin typeface="Yu Gothic UI Semibold" panose="020B0700000000000000" charset="-128"/>
                <a:ea typeface="Yu Gothic UI Semibold" panose="020B0700000000000000" charset="-128"/>
              </a:rPr>
              <a:t>Ways to detect steganography</a:t>
            </a:r>
            <a:endParaRPr lang="en-US" sz="4400" b="1" dirty="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328795" y="2726055"/>
            <a:ext cx="330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117" y="45635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Microsoft JhengHei UI Light" panose="020B0304030504040204" charset="-120"/>
                <a:ea typeface="Microsoft JhengHei UI Light" panose="020B0304030504040204" charset="-120"/>
              </a:rPr>
              <a:t>Ways to view anomalies within files</a:t>
            </a:r>
            <a:endParaRPr lang="en-US" sz="33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3" name="Text Box 12"/>
          <p:cNvSpPr txBox="1"/>
          <p:nvPr/>
        </p:nvSpPr>
        <p:spPr>
          <a:xfrm>
            <a:off x="495935" y="2773680"/>
            <a:ext cx="11200765" cy="159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Microsoft JhengHei UI" panose="020B0604030504040204" charset="-120"/>
                <a:ea typeface="Microsoft JhengHei UI" panose="020B0604030504040204" charset="-120"/>
              </a:rPr>
              <a:t>File size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Microsoft JhengHei UI" panose="020B0604030504040204" charset="-120"/>
                <a:ea typeface="Microsoft JhengHei UI" panose="020B0604030504040204" charset="-120"/>
              </a:rPr>
              <a:t>Histogram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Microsoft JhengHei UI" panose="020B0604030504040204" charset="-120"/>
                <a:ea typeface="Microsoft JhengHei UI" panose="020B0604030504040204" charset="-120"/>
              </a:rPr>
              <a:t>Binwalk and file headers</a:t>
            </a:r>
            <a:endParaRPr lang="en-US" sz="2500">
              <a:latin typeface="Microsoft JhengHei UI" panose="020B0604030504040204" charset="-120"/>
              <a:ea typeface="Microsoft JhengHei UI" panose="020B0604030504040204" charset="-120"/>
            </a:endParaRPr>
          </a:p>
        </p:txBody>
      </p:sp>
      <p:graphicFrame>
        <p:nvGraphicFramePr>
          <p:cNvPr id="11" name="Object 10"/>
          <p:cNvGraphicFramePr/>
          <p:nvPr/>
        </p:nvGraphicFramePr>
        <p:xfrm>
          <a:off x="866775" y="5093335"/>
          <a:ext cx="6156960" cy="1238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2" imgW="5591175" imgH="962025" progId="Paint.Picture">
                  <p:embed/>
                </p:oleObj>
              </mc:Choice>
              <mc:Fallback>
                <p:oleObj name="" r:id="rId2" imgW="5591175" imgH="962025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66775" y="5093335"/>
                        <a:ext cx="6156960" cy="1238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/>
          <p:nvPr/>
        </p:nvGraphicFramePr>
        <p:xfrm>
          <a:off x="9097010" y="1663700"/>
          <a:ext cx="2599690" cy="4806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4" imgW="3448050" imgH="4972050" progId="Paint.Picture">
                  <p:embed/>
                </p:oleObj>
              </mc:Choice>
              <mc:Fallback>
                <p:oleObj name="" r:id="rId4" imgW="3448050" imgH="4972050" progId="Paint.Picture">
                  <p:embed/>
                  <p:pic>
                    <p:nvPicPr>
                      <p:cNvPr id="0" name="Picture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97010" y="1663700"/>
                        <a:ext cx="2599690" cy="48063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/>
          <p:nvPr/>
        </p:nvGraphicFramePr>
        <p:xfrm>
          <a:off x="5224145" y="1733550"/>
          <a:ext cx="3627755" cy="318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" name="" r:id="rId6" imgW="3209925" imgH="2628900" progId="Paint.Picture">
                  <p:embed/>
                </p:oleObj>
              </mc:Choice>
              <mc:Fallback>
                <p:oleObj name="" r:id="rId6" imgW="3209925" imgH="2628900" progId="Paint.Picture">
                  <p:embed/>
                  <p:pic>
                    <p:nvPicPr>
                      <p:cNvPr id="0" name="Picture 1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224145" y="1733550"/>
                        <a:ext cx="3627755" cy="318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80795" y="2629535"/>
            <a:ext cx="9257030" cy="1843405"/>
          </a:xfrm>
        </p:spPr>
        <p:txBody>
          <a:bodyPr>
            <a:noAutofit/>
          </a:bodyPr>
          <a:p>
            <a:pPr algn="ctr"/>
            <a:r>
              <a:rPr lang="en-US" sz="4400" b="1" dirty="0">
                <a:latin typeface="Yu Gothic UI Semibold" panose="020B0700000000000000" charset="-128"/>
                <a:ea typeface="Yu Gothic UI Semibold" panose="020B0700000000000000" charset="-128"/>
              </a:rPr>
              <a:t>BUT WHY?</a:t>
            </a:r>
            <a:endParaRPr lang="en-US" sz="4400" b="1" dirty="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257040" y="2767330"/>
            <a:ext cx="330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1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1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1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1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1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tx2">
                  <a:lumMod val="1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1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1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1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1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8910" y="2653030"/>
            <a:ext cx="9257030" cy="1843405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6000" b="1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charset="-128"/>
                <a:ea typeface="Yu Gothic UI Semibold" panose="020B0700000000000000" charset="-128"/>
              </a:rPr>
              <a:t>OVERCOME CENSORSHIP</a:t>
            </a:r>
            <a:endParaRPr lang="en-US" sz="6000" b="1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4243705" y="4410710"/>
            <a:ext cx="3303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YaHei UI Light" panose="020B0502040204020203" charset="-122"/>
                <a:ea typeface="Microsoft YaHei UI Light" panose="020B0502040204020203" charset="-122"/>
              </a:rPr>
              <a:t>CASTLE COVERT CHANNEL</a:t>
            </a:r>
            <a:endParaRPr 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9117" y="306620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Microsoft JhengHei UI Light" panose="020B0304030504040204" charset="-120"/>
                <a:ea typeface="Microsoft JhengHei UI Light" panose="020B0304030504040204" charset="-120"/>
              </a:rPr>
              <a:t>MALWARE STEGANOGRAPHY</a:t>
            </a:r>
            <a:endParaRPr lang="en-US" sz="33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rgbClr val="10070A"/>
              </a:gs>
              <a:gs pos="78000">
                <a:srgbClr val="10070A">
                  <a:alpha val="0"/>
                </a:srgbClr>
              </a:gs>
              <a:gs pos="97000">
                <a:srgbClr val="10070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333E0B"/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rgbClr val="333E0B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333E0B"/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rgbClr val="333E0B"/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B3D036"/>
                </a:gs>
                <a:gs pos="61000">
                  <a:srgbClr val="B3D036"/>
                </a:gs>
                <a:gs pos="52000">
                  <a:srgbClr val="B3D036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333E0B"/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rgbClr val="333E0B"/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333E0B"/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rgbClr val="333E0B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333E0B"/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rgbClr val="333E0B"/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B3D036"/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rgbClr val="B3D036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B3D036"/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rgbClr val="B3D036"/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8910" y="4748530"/>
            <a:ext cx="9257030" cy="1843405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6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charset="-128"/>
                <a:ea typeface="Yu Gothic UI Semibold" panose="020B0700000000000000" charset="-128"/>
              </a:rPr>
              <a:t>CAPTURE THE FLAG</a:t>
            </a:r>
            <a:endParaRPr lang="en-US" sz="6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67485" y="5114290"/>
            <a:ext cx="9257030" cy="1843405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sz="55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Yu Gothic UI Semibold" panose="020B0700000000000000" charset="-128"/>
                <a:ea typeface="Yu Gothic UI Semibold" panose="020B0700000000000000" charset="-128"/>
              </a:rPr>
              <a:t>GAME CRACKING</a:t>
            </a:r>
            <a:endParaRPr lang="en-US" sz="55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58110" y="3172460"/>
            <a:ext cx="6875145" cy="1323340"/>
          </a:xfrm>
        </p:spPr>
        <p:txBody>
          <a:bodyPr>
            <a:noAutofit/>
          </a:bodyPr>
          <a:p>
            <a:pPr algn="ctr"/>
            <a:r>
              <a:rPr lang="en-US" sz="4400" b="1" dirty="0">
                <a:latin typeface="Yu Gothic UI Semibold" panose="020B0700000000000000" charset="-128"/>
                <a:ea typeface="Yu Gothic UI Semibold" panose="020B0700000000000000" charset="-128"/>
              </a:rPr>
              <a:t>Brief overview of DIGITAL Forensics</a:t>
            </a:r>
            <a:endParaRPr lang="en-US" sz="4400" b="1" dirty="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35550" y="2726055"/>
            <a:ext cx="212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4293870" y="2848610"/>
            <a:ext cx="3171825" cy="1914525"/>
          </a:xfrm>
          <a:prstGeom prst="roundRect">
            <a:avLst/>
          </a:prstGeom>
          <a:solidFill>
            <a:schemeClr val="tx2">
              <a:lumMod val="2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Microsoft JhengHei UI Light" panose="020B0304030504040204" charset="-120"/>
                <a:ea typeface="Microsoft JhengHei UI Light" panose="020B0304030504040204" charset="-120"/>
              </a:rPr>
              <a:t>DIGITAL FORENSICS</a:t>
            </a:r>
            <a:endParaRPr lang="en-US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8230870" y="1524000"/>
            <a:ext cx="3171825" cy="1324610"/>
          </a:xfrm>
          <a:prstGeom prst="roundRect">
            <a:avLst/>
          </a:prstGeom>
          <a:solidFill>
            <a:schemeClr val="tx2">
              <a:lumMod val="2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Microsoft JhengHei UI Light" panose="020B0304030504040204" charset="-120"/>
                <a:ea typeface="Microsoft JhengHei UI Light" panose="020B0304030504040204" charset="-120"/>
              </a:rPr>
              <a:t>MALWARE ANALYSIS</a:t>
            </a:r>
            <a:endParaRPr lang="en-US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489585" y="1524000"/>
            <a:ext cx="3171825" cy="1171575"/>
          </a:xfrm>
          <a:prstGeom prst="roundRect">
            <a:avLst/>
          </a:prstGeom>
          <a:solidFill>
            <a:schemeClr val="tx2">
              <a:lumMod val="2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Microsoft JhengHei UI Light" panose="020B0304030504040204" charset="-120"/>
                <a:ea typeface="Microsoft JhengHei UI Light" panose="020B0304030504040204" charset="-120"/>
              </a:rPr>
              <a:t>NETWORK ANALYSIS</a:t>
            </a:r>
            <a:endParaRPr lang="en-US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8230870" y="5051425"/>
            <a:ext cx="3171825" cy="1324610"/>
          </a:xfrm>
          <a:prstGeom prst="roundRect">
            <a:avLst/>
          </a:prstGeom>
          <a:solidFill>
            <a:schemeClr val="tx2">
              <a:lumMod val="2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Microsoft JhengHei UI Light" panose="020B0304030504040204" charset="-120"/>
                <a:ea typeface="Microsoft JhengHei UI Light" panose="020B0304030504040204" charset="-120"/>
              </a:rPr>
              <a:t>SYSTEM RECOVERY</a:t>
            </a:r>
            <a:endParaRPr lang="en-US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89585" y="5051425"/>
            <a:ext cx="3171825" cy="1324610"/>
          </a:xfrm>
          <a:prstGeom prst="roundRect">
            <a:avLst/>
          </a:prstGeom>
          <a:solidFill>
            <a:schemeClr val="tx2">
              <a:lumMod val="2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Microsoft JhengHei UI Light" panose="020B0304030504040204" charset="-120"/>
                <a:ea typeface="Microsoft JhengHei UI Light" panose="020B0304030504040204" charset="-120"/>
              </a:rPr>
              <a:t>ANTI FORENSICS</a:t>
            </a:r>
            <a:endParaRPr lang="en-US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658110" y="3172460"/>
            <a:ext cx="6875145" cy="1323340"/>
          </a:xfrm>
        </p:spPr>
        <p:txBody>
          <a:bodyPr>
            <a:noAutofit/>
          </a:bodyPr>
          <a:p>
            <a:pPr algn="ctr"/>
            <a:r>
              <a:rPr lang="en-US" sz="4400" b="1" dirty="0">
                <a:latin typeface="Yu Gothic UI Semibold" panose="020B0700000000000000" charset="-128"/>
                <a:ea typeface="Yu Gothic UI Semibold" panose="020B0700000000000000" charset="-128"/>
              </a:rPr>
              <a:t>history of steganography</a:t>
            </a:r>
            <a:endParaRPr lang="en-US" sz="4400" b="1" dirty="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35550" y="2726055"/>
            <a:ext cx="212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732020"/>
            <a:ext cx="8534400" cy="108775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Arial" panose="020B0604020202020204" pitchFamily="34" charset="0"/>
                <a:ea typeface="Microsoft JhengHei UI Light" panose="020B0304030504040204" charset="-120"/>
                <a:cs typeface="Arial" panose="020B0604020202020204" pitchFamily="34" charset="0"/>
              </a:rPr>
              <a:t>Greek History</a:t>
            </a:r>
            <a:endParaRPr lang="en-US" sz="6000" b="1" dirty="0">
              <a:solidFill>
                <a:schemeClr val="tx1"/>
              </a:solidFill>
              <a:latin typeface="Arial" panose="020B0604020202020204" pitchFamily="34" charset="0"/>
              <a:ea typeface="Microsoft JhengHei UI Light" panose="020B0304030504040204" charset="-12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solidFill>
            <a:schemeClr val="bg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60564C"/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rgbClr val="60564C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5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accent5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60564C"/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rgbClr val="60564C"/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60564C"/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rgbClr val="60564C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60564C"/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rgbClr val="60564C"/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60564C"/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rgbClr val="60564C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60564C"/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rgbClr val="60564C"/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560" y="3017520"/>
            <a:ext cx="10191115" cy="108775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 dirty="0">
                <a:solidFill>
                  <a:schemeClr val="tx1"/>
                </a:solidFill>
                <a:latin typeface="Arial" panose="020B0604020202020204" pitchFamily="34" charset="0"/>
                <a:ea typeface="Microsoft JhengHei UI Light" panose="020B0304030504040204" charset="-120"/>
                <a:cs typeface="Arial" panose="020B0604020202020204" pitchFamily="34" charset="0"/>
              </a:rPr>
              <a:t>AMERICAN REVOLUTIONary WAR</a:t>
            </a:r>
            <a:endParaRPr lang="en-US" sz="6000" b="1" dirty="0">
              <a:solidFill>
                <a:schemeClr val="tx1"/>
              </a:solidFill>
              <a:latin typeface="Arial" panose="020B0604020202020204" pitchFamily="34" charset="0"/>
              <a:ea typeface="Microsoft JhengHei UI Light" panose="020B0304030504040204" charset="-12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solidFill>
            <a:schemeClr val="bg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60564C"/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rgbClr val="60564C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1"/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1"/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60564C"/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rgbClr val="60564C"/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60564C"/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rgbClr val="60564C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60564C"/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rgbClr val="60564C"/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60564C"/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rgbClr val="60564C"/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rgbClr val="60564C"/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rgbClr val="60564C"/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953895" y="3172460"/>
            <a:ext cx="8131810" cy="1323340"/>
          </a:xfrm>
        </p:spPr>
        <p:txBody>
          <a:bodyPr>
            <a:noAutofit/>
          </a:bodyPr>
          <a:p>
            <a:pPr algn="ctr"/>
            <a:r>
              <a:rPr lang="en-US" sz="4400" b="1" dirty="0">
                <a:latin typeface="Yu Gothic UI Semibold" panose="020B0700000000000000" charset="-128"/>
                <a:ea typeface="Yu Gothic UI Semibold" panose="020B0700000000000000" charset="-128"/>
              </a:rPr>
              <a:t>Binary data manipulation with Python</a:t>
            </a:r>
            <a:endParaRPr lang="en-US" sz="4400" b="1" dirty="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035550" y="2726055"/>
            <a:ext cx="2120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1682" y="456352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en-US" sz="3300" dirty="0">
                <a:latin typeface="Microsoft JhengHei UI Light" panose="020B0304030504040204" charset="-120"/>
                <a:ea typeface="Microsoft JhengHei UI Light" panose="020B0304030504040204" charset="-120"/>
              </a:rPr>
              <a:t>Quick recap</a:t>
            </a:r>
            <a:endParaRPr lang="en-US" sz="3300" dirty="0">
              <a:latin typeface="Microsoft JhengHei UI Light" panose="020B0304030504040204" charset="-120"/>
              <a:ea typeface="Microsoft JhengHei UI Light" panose="020B0304030504040204" charset="-12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4130" y="-8255"/>
            <a:ext cx="12183745" cy="664845"/>
          </a:xfrm>
          <a:prstGeom prst="rect">
            <a:avLst/>
          </a:prstGeom>
          <a:gradFill>
            <a:gsLst>
              <a:gs pos="0">
                <a:schemeClr val="tx2">
                  <a:lumMod val="25000"/>
                  <a:alpha val="78000"/>
                </a:schemeClr>
              </a:gs>
              <a:gs pos="78000">
                <a:schemeClr val="bg2">
                  <a:lumMod val="50000"/>
                  <a:alpha val="19000"/>
                </a:schemeClr>
              </a:gs>
              <a:gs pos="97000">
                <a:schemeClr val="tx2">
                  <a:lumMod val="25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268220" y="11938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accent1">
                    <a:lumMod val="40000"/>
                    <a:lumOff val="60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accent1">
                  <a:lumMod val="40000"/>
                  <a:lumOff val="60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6380" y="149860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INTRODUCTION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89585" y="518160"/>
            <a:ext cx="11155680" cy="4572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9000">
                  <a:srgbClr val="A2DEFE"/>
                </a:gs>
                <a:gs pos="61000">
                  <a:srgbClr val="A2DEFE"/>
                </a:gs>
                <a:gs pos="52000">
                  <a:srgbClr val="A2DEFE"/>
                </a:gs>
                <a:gs pos="100000">
                  <a:schemeClr val="tx1">
                    <a:alpha val="0"/>
                  </a:schemeClr>
                </a:gs>
              </a:gsLst>
              <a:lin ang="534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2884805" y="150495"/>
            <a:ext cx="21209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accent2">
                    <a:lumMod val="40000"/>
                    <a:lumOff val="60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METHODOLOGY</a:t>
            </a:r>
            <a:endParaRPr lang="en-US" sz="1400">
              <a:solidFill>
                <a:schemeClr val="accent2">
                  <a:lumMod val="40000"/>
                  <a:lumOff val="60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24145" y="120015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071235" y="151130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ANALYSIS AND DETECTION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9089390" y="120650"/>
            <a:ext cx="31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25000"/>
                  </a:schemeClr>
                </a:solidFill>
                <a:latin typeface="Microsoft YaHei UI" panose="020B0503020204020204" charset="-122"/>
                <a:ea typeface="Microsoft YaHei UI" panose="020B0503020204020204" charset="-122"/>
              </a:rPr>
              <a:t>&gt;</a:t>
            </a:r>
            <a:endParaRPr lang="en-US">
              <a:solidFill>
                <a:schemeClr val="tx2">
                  <a:lumMod val="25000"/>
                </a:schemeClr>
              </a:solidFill>
              <a:latin typeface="Microsoft YaHei UI" panose="020B0503020204020204" charset="-122"/>
              <a:ea typeface="Microsoft YaHei UI" panose="020B0503020204020204" charset="-122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9404985" y="151765"/>
            <a:ext cx="255397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400">
                <a:solidFill>
                  <a:schemeClr val="tx2">
                    <a:lumMod val="25000"/>
                  </a:schemeClr>
                </a:solidFill>
                <a:latin typeface="Microsoft YaHei UI Light" panose="020B0502040204020203" charset="-122"/>
                <a:ea typeface="Microsoft YaHei UI Light" panose="020B0502040204020203" charset="-122"/>
              </a:rPr>
              <a:t>APPLICATION</a:t>
            </a:r>
            <a:endParaRPr lang="en-US" sz="1400">
              <a:solidFill>
                <a:schemeClr val="tx2">
                  <a:lumMod val="25000"/>
                </a:schemeClr>
              </a:solidFill>
              <a:latin typeface="Microsoft YaHei UI Light" panose="020B0502040204020203" charset="-122"/>
              <a:ea typeface="Microsoft YaHei UI Light" panose="020B0502040204020203" charset="-122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40080" y="1540510"/>
            <a:ext cx="10419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Microsoft JhengHei UI" panose="020B0604030504040204" charset="-120"/>
                <a:ea typeface="Microsoft JhengHei UI" panose="020B0604030504040204" charset="-120"/>
              </a:rPr>
              <a:t>Read/write a file:</a:t>
            </a:r>
            <a:endParaRPr lang="en-US" sz="2400">
              <a:latin typeface="Microsoft JhengHei UI" panose="020B0604030504040204" charset="-120"/>
              <a:ea typeface="Microsoft JhengHei UI" panose="020B0604030504040204" charset="-120"/>
            </a:endParaRPr>
          </a:p>
        </p:txBody>
      </p:sp>
      <p:graphicFrame>
        <p:nvGraphicFramePr>
          <p:cNvPr id="13" name="Content Placeholder 12"/>
          <p:cNvGraphicFramePr/>
          <p:nvPr>
            <p:ph idx="1"/>
          </p:nvPr>
        </p:nvGraphicFramePr>
        <p:xfrm>
          <a:off x="489585" y="2239010"/>
          <a:ext cx="12951460" cy="3609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2" imgW="9277350" imgH="2305050" progId="Paint.Picture">
                  <p:embed/>
                </p:oleObj>
              </mc:Choice>
              <mc:Fallback>
                <p:oleObj name="" r:id="rId2" imgW="9277350" imgH="2305050" progId="Paint.Picture">
                  <p:embed/>
                  <p:pic>
                    <p:nvPicPr>
                      <p:cNvPr id="0" name="Picture 13"/>
                      <p:cNvPicPr/>
                      <p:nvPr/>
                    </p:nvPicPr>
                    <p:blipFill>
                      <a:blip r:embed="rId3"/>
                      <a:srcRect r="-16886"/>
                      <a:stretch>
                        <a:fillRect/>
                      </a:stretch>
                    </p:blipFill>
                    <p:spPr>
                      <a:xfrm>
                        <a:off x="489585" y="2239010"/>
                        <a:ext cx="12951460" cy="36093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Wave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2385</Words>
  <Application>WPS Presentation</Application>
  <PresentationFormat>Widescreen</PresentationFormat>
  <Paragraphs>357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</vt:i4>
      </vt:variant>
      <vt:variant>
        <vt:lpstr>幻灯片标题</vt:lpstr>
      </vt:variant>
      <vt:variant>
        <vt:i4>27</vt:i4>
      </vt:variant>
    </vt:vector>
  </HeadingPairs>
  <TitlesOfParts>
    <vt:vector size="68" baseType="lpstr">
      <vt:lpstr>Arial</vt:lpstr>
      <vt:lpstr>SimSun</vt:lpstr>
      <vt:lpstr>Wingdings</vt:lpstr>
      <vt:lpstr>Wingdings 3</vt:lpstr>
      <vt:lpstr>Calibri Light</vt:lpstr>
      <vt:lpstr>Calibri</vt:lpstr>
      <vt:lpstr>Century Gothic</vt:lpstr>
      <vt:lpstr>Segoe Print</vt:lpstr>
      <vt:lpstr>Microsoft YaHei</vt:lpstr>
      <vt:lpstr>Arial Unicode MS</vt:lpstr>
      <vt:lpstr>Microsoft YaHei Light</vt:lpstr>
      <vt:lpstr>Microsoft JhengHei UI Light</vt:lpstr>
      <vt:lpstr>Microsoft JhengHei UI</vt:lpstr>
      <vt:lpstr>Symbol</vt:lpstr>
      <vt:lpstr>Microsoft JhengHei</vt:lpstr>
      <vt:lpstr>Microsoft YaHei UI</vt:lpstr>
      <vt:lpstr>Microsoft YaHei UI Light</vt:lpstr>
      <vt:lpstr>Microsoft JhengHei Light</vt:lpstr>
      <vt:lpstr>Malgun Gothic Semilight</vt:lpstr>
      <vt:lpstr>MingLiU_HKSCS-ExtB</vt:lpstr>
      <vt:lpstr>MS Gothic</vt:lpstr>
      <vt:lpstr>MS UI Gothic</vt:lpstr>
      <vt:lpstr>PMingLiU-ExtB</vt:lpstr>
      <vt:lpstr>NSimSun</vt:lpstr>
      <vt:lpstr>MS PGothic</vt:lpstr>
      <vt:lpstr>SimSun-ExtB</vt:lpstr>
      <vt:lpstr>Yu Gothic Light</vt:lpstr>
      <vt:lpstr>Yu Gothic Medium</vt:lpstr>
      <vt:lpstr>Yu Gothic UI Semilight</vt:lpstr>
      <vt:lpstr>Yu Gothic UI Semibold</vt:lpstr>
      <vt:lpstr>Yu Gothic</vt:lpstr>
      <vt:lpstr>Yu Gothic UI</vt:lpstr>
      <vt:lpstr>Arial Black</vt:lpstr>
      <vt:lpstr>Calibri</vt:lpstr>
      <vt:lpstr>Slice</vt:lpstr>
      <vt:lpstr>Paint.Picture</vt:lpstr>
      <vt:lpstr>Paint.Picture</vt:lpstr>
      <vt:lpstr>Paint.Picture</vt:lpstr>
      <vt:lpstr>Paint.Picture</vt:lpstr>
      <vt:lpstr>Paint.Picture</vt:lpstr>
      <vt:lpstr>Paint.Picture</vt:lpstr>
      <vt:lpstr>Introduction to Steganography</vt:lpstr>
      <vt:lpstr>Workshop Overview</vt:lpstr>
      <vt:lpstr>history of steganography</vt:lpstr>
      <vt:lpstr>Workshop Overview</vt:lpstr>
      <vt:lpstr>Introduction to Steganography</vt:lpstr>
      <vt:lpstr>Workshop Overview</vt:lpstr>
      <vt:lpstr>Greek History</vt:lpstr>
      <vt:lpstr>history of steganography</vt:lpstr>
      <vt:lpstr>DIGITAL Forensics</vt:lpstr>
      <vt:lpstr>Quick recap</vt:lpstr>
      <vt:lpstr>Binary data manipulation with Python</vt:lpstr>
      <vt:lpstr>Quick recap</vt:lpstr>
      <vt:lpstr>Lossy vs Lossless</vt:lpstr>
      <vt:lpstr>PNG FILE</vt:lpstr>
      <vt:lpstr>common file structure</vt:lpstr>
      <vt:lpstr>Appending data to the end of file</vt:lpstr>
      <vt:lpstr>PNG FILE</vt:lpstr>
      <vt:lpstr>Least significant bit (LSB)</vt:lpstr>
      <vt:lpstr>The least significant bit</vt:lpstr>
      <vt:lpstr>Least significant bit (LSB)</vt:lpstr>
      <vt:lpstr>Masking and filtering</vt:lpstr>
      <vt:lpstr>MASKING AND FILTERING</vt:lpstr>
      <vt:lpstr>Ways to detect steganography</vt:lpstr>
      <vt:lpstr>Ways to detect steganography</vt:lpstr>
      <vt:lpstr>Ways to view anomalies within files</vt:lpstr>
      <vt:lpstr>OVERCOME CENSORSHIP</vt:lpstr>
      <vt:lpstr>OVERCOME CENSORSHIP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Harith Borhan</cp:lastModifiedBy>
  <cp:revision>82</cp:revision>
  <dcterms:created xsi:type="dcterms:W3CDTF">2013-07-15T20:26:00Z</dcterms:created>
  <dcterms:modified xsi:type="dcterms:W3CDTF">2019-05-13T09:49:55Z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1033-11.2.0.8339</vt:lpwstr>
  </property>
</Properties>
</file>